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DDC"/>
    <a:srgbClr val="2DE6F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97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72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247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22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98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65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6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37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02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930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2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8077200" cy="914400"/>
          </a:xfrm>
        </p:spPr>
        <p:txBody>
          <a:bodyPr/>
          <a:lstStyle/>
          <a:p>
            <a:r>
              <a:rPr lang="en-US" dirty="0" smtClean="0"/>
              <a:t>What is E- marketing?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Internet marketing is any marketing activity that is connected online through the use of Internet technologies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75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6200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229600" cy="6629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Types of Marketing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219200"/>
            <a:ext cx="12954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Internet 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Marketing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48100" y="19812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1323975" y="1981200"/>
            <a:ext cx="252412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48100" y="1981200"/>
            <a:ext cx="27051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85800" y="3200400"/>
            <a:ext cx="1447800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00400" y="3124200"/>
            <a:ext cx="1447800" cy="1143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 (Search Engine Marketing)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019800" y="3200400"/>
            <a:ext cx="1600200" cy="1066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SEO(Search Engine Optimization)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09700" y="4267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09700" y="4876800"/>
            <a:ext cx="2171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81400" y="487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581400" y="48768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029200" y="487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29200" y="4876800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467600" y="487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209800" y="5486400"/>
            <a:ext cx="17145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SMO (Social Media Optimization)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495800" y="5486400"/>
            <a:ext cx="1524000" cy="914400"/>
          </a:xfrm>
          <a:prstGeom prst="rect">
            <a:avLst/>
          </a:prstGeom>
          <a:solidFill>
            <a:srgbClr val="F92D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SMM (Social Media Marketing)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934200" y="5486400"/>
            <a:ext cx="1524000" cy="762000"/>
          </a:xfrm>
          <a:prstGeom prst="rect">
            <a:avLst/>
          </a:prstGeom>
          <a:solidFill>
            <a:srgbClr val="2DE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PPC( Pay per Click)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5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0010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781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2667000"/>
            <a:ext cx="2209800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Internet</a:t>
            </a:r>
          </a:p>
          <a:p>
            <a:pPr algn="ctr"/>
            <a:r>
              <a:rPr lang="en-US" dirty="0" smtClean="0"/>
              <a:t>Marketing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457700" y="12954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7"/>
          </p:cNvCxnSpPr>
          <p:nvPr/>
        </p:nvCxnSpPr>
        <p:spPr>
          <a:xfrm flipV="1">
            <a:off x="5238982" y="2209800"/>
            <a:ext cx="1466618" cy="691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62600" y="34671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" idx="5"/>
          </p:cNvCxnSpPr>
          <p:nvPr/>
        </p:nvCxnSpPr>
        <p:spPr>
          <a:xfrm>
            <a:off x="5238982" y="4032856"/>
            <a:ext cx="1466618" cy="767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4"/>
          </p:cNvCxnSpPr>
          <p:nvPr/>
        </p:nvCxnSpPr>
        <p:spPr>
          <a:xfrm>
            <a:off x="4457700" y="42672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" idx="3"/>
          </p:cNvCxnSpPr>
          <p:nvPr/>
        </p:nvCxnSpPr>
        <p:spPr>
          <a:xfrm flipH="1">
            <a:off x="2590800" y="4032856"/>
            <a:ext cx="1085618" cy="767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2"/>
          </p:cNvCxnSpPr>
          <p:nvPr/>
        </p:nvCxnSpPr>
        <p:spPr>
          <a:xfrm flipH="1">
            <a:off x="1524000" y="3467100"/>
            <a:ext cx="182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2438400" y="2057400"/>
            <a:ext cx="1238018" cy="843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505200" y="457200"/>
            <a:ext cx="1733782" cy="838200"/>
          </a:xfrm>
          <a:prstGeom prst="ellipse">
            <a:avLst/>
          </a:prstGeom>
          <a:solidFill>
            <a:srgbClr val="2DE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Email Marketing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386945" y="990600"/>
            <a:ext cx="1690255" cy="1219200"/>
          </a:xfrm>
          <a:prstGeom prst="ellipse">
            <a:avLst/>
          </a:prstGeom>
          <a:solidFill>
            <a:srgbClr val="F92D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Viral Marketing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620000" y="2971800"/>
            <a:ext cx="1676400" cy="1219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Engine Marketing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6774872" y="4793672"/>
            <a:ext cx="1835728" cy="114992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 Per Click Marketing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3352800" y="5410200"/>
            <a:ext cx="2133600" cy="990599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Media Marketing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762000" y="4953000"/>
            <a:ext cx="1676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Video Marketing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0" y="2901344"/>
            <a:ext cx="1676400" cy="1131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Bum Marketing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62000" y="1295400"/>
            <a:ext cx="1676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Affiliate </a:t>
            </a:r>
          </a:p>
          <a:p>
            <a:pPr algn="ctr"/>
            <a:r>
              <a:rPr lang="en-US" dirty="0" smtClean="0"/>
              <a:t>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2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45719"/>
          </a:xfrm>
        </p:spPr>
        <p:txBody>
          <a:bodyPr/>
          <a:lstStyle/>
          <a:p>
            <a:r>
              <a:rPr lang="en-US" dirty="0" smtClean="0"/>
              <a:t>|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Book Antiqua" pitchFamily="18" charset="0"/>
              </a:rPr>
              <a:t>Online marketing comprises not only advertising that is shown on websites, but also other kinds of online activities like email and social networking.</a:t>
            </a:r>
          </a:p>
          <a:p>
            <a:r>
              <a:rPr lang="en-US" sz="2400" dirty="0" smtClean="0">
                <a:latin typeface="Book Antiqua" pitchFamily="18" charset="0"/>
              </a:rPr>
              <a:t>Online/ Internet marketing is digital meaning that it is electronic information that is transmitted on a computer or similar device.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Internet Marketing has three cornerstone principles:</a:t>
            </a:r>
            <a:endParaRPr lang="en-US" sz="2400" dirty="0" smtClean="0">
              <a:latin typeface="Book Antiqua" pitchFamily="18" charset="0"/>
            </a:endParaRPr>
          </a:p>
          <a:p>
            <a:pPr marL="114300" indent="0">
              <a:buNone/>
            </a:pPr>
            <a:r>
              <a:rPr lang="en-US" sz="2400" dirty="0" smtClean="0">
                <a:latin typeface="Book Antiqua" pitchFamily="18" charset="0"/>
              </a:rPr>
              <a:t>1.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Immediacy: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Online marketing should responds to online messages and interact with communities (customers) as quickly as possible</a:t>
            </a:r>
          </a:p>
          <a:p>
            <a:pPr marL="114300" indent="0">
              <a:buNone/>
            </a:pPr>
            <a:r>
              <a:rPr lang="en-US" sz="2400" dirty="0" smtClean="0">
                <a:latin typeface="Book Antiqua" pitchFamily="18" charset="0"/>
              </a:rPr>
              <a:t>2.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Personalization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Customers online are no longer faceless.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They are individuals want to be addressed personally.</a:t>
            </a:r>
          </a:p>
          <a:p>
            <a:pPr marL="114300" indent="0">
              <a:buNone/>
            </a:pPr>
            <a:r>
              <a:rPr lang="en-US" sz="2400" dirty="0" smtClean="0">
                <a:latin typeface="Book Antiqua" pitchFamily="18" charset="0"/>
              </a:rPr>
              <a:t>3. </a:t>
            </a:r>
            <a:r>
              <a:rPr lang="en-US" sz="2400" dirty="0" smtClean="0">
                <a:solidFill>
                  <a:srgbClr val="7030A0"/>
                </a:solidFill>
                <a:latin typeface="Book Antiqua" pitchFamily="18" charset="0"/>
              </a:rPr>
              <a:t>Relevance</a:t>
            </a:r>
            <a:endParaRPr lang="en-US" sz="24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Communication online must be interesting and relevant to the reader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The best way to do this is by giving them exact what they want, when they want.</a:t>
            </a:r>
          </a:p>
          <a:p>
            <a:pPr marL="114300" indent="0">
              <a:buNone/>
            </a:pPr>
            <a:endParaRPr lang="en-US" sz="2400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marL="114300" indent="0">
              <a:buNone/>
            </a:pPr>
            <a:endParaRPr lang="en-US" sz="24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4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60960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Why we need to be online?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Your market and competitors are already there.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If you market and sell products or service to a middle class, you need to extend your strategy to include the Internet.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Web users expect the highest convenience and information at their fingertips.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Online marketing is almost always cheaper and more targeted than traditional.</a:t>
            </a:r>
          </a:p>
          <a:p>
            <a:pPr marL="114300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Book Antiqua" pitchFamily="18" charset="0"/>
              </a:rPr>
              <a:t>Online equivalents of traditional techniques</a:t>
            </a:r>
          </a:p>
          <a:p>
            <a:pPr marL="571500" indent="-457200">
              <a:buAutoNum type="arabicPeriod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Physical Site &gt; Website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Book Antiqua" pitchFamily="18" charset="0"/>
              </a:rPr>
              <a:t> W</a:t>
            </a:r>
            <a:r>
              <a:rPr lang="en-US" sz="2400" dirty="0" smtClean="0">
                <a:latin typeface="Book Antiqua" pitchFamily="18" charset="0"/>
              </a:rPr>
              <a:t>ebsites as the public face of your company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Book Antiqua" pitchFamily="18" charset="0"/>
              </a:rPr>
              <a:t>Before customers would visit or phone your office to find out your product or to make arrangements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Book Antiqua" pitchFamily="18" charset="0"/>
              </a:rPr>
              <a:t> Websites can offer these services and offer additional features like online buying, shopping and customer support.</a:t>
            </a:r>
          </a:p>
          <a:p>
            <a:pPr marL="628650" indent="-514350">
              <a:buAutoNum type="arabicPeriod"/>
            </a:pPr>
            <a:endParaRPr lang="en-US" sz="24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marL="628650" indent="-514350">
              <a:buAutoNum type="arabicPeriod"/>
            </a:pP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marL="114300" indent="0"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marL="5715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6200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839200" cy="66294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Direct Postal mail&gt; email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Email is the targeted, personalized equivalent of traditional direct mail.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Advantages of Email Marketing</a:t>
            </a:r>
          </a:p>
          <a:p>
            <a:pPr marL="571500" indent="-457200">
              <a:buAutoNum type="arabicPeriod"/>
            </a:pPr>
            <a:r>
              <a:rPr lang="en-US" dirty="0" smtClean="0">
                <a:latin typeface="Bookman Old Style" pitchFamily="18" charset="0"/>
              </a:rPr>
              <a:t>It is easier for the client to act on the information if you include a link.</a:t>
            </a:r>
          </a:p>
          <a:p>
            <a:pPr marL="571500" indent="-457200">
              <a:buAutoNum type="arabicPeriod"/>
            </a:pPr>
            <a:r>
              <a:rPr lang="en-US" dirty="0" smtClean="0">
                <a:latin typeface="Bookman Old Style" pitchFamily="18" charset="0"/>
              </a:rPr>
              <a:t>It is easy for the customer to opt out of the advertising- or they can share it further if they find the content </a:t>
            </a:r>
            <a:r>
              <a:rPr lang="en-US" dirty="0" err="1" smtClean="0">
                <a:latin typeface="Bookman Old Style" pitchFamily="18" charset="0"/>
              </a:rPr>
              <a:t>usefull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marL="571500" indent="-457200">
              <a:buAutoNum type="arabicPeriod"/>
            </a:pPr>
            <a:r>
              <a:rPr lang="en-US" dirty="0" smtClean="0">
                <a:latin typeface="Bookman Old Style" pitchFamily="18" charset="0"/>
              </a:rPr>
              <a:t>It is easier to construct a specifically targeted list online</a:t>
            </a:r>
          </a:p>
          <a:p>
            <a:pPr marL="571500" indent="-457200">
              <a:buAutoNum type="arabicPeriod"/>
            </a:pPr>
            <a:r>
              <a:rPr lang="en-US" dirty="0" smtClean="0">
                <a:latin typeface="Bookman Old Style" pitchFamily="18" charset="0"/>
              </a:rPr>
              <a:t> It is cheaper and quicker, since there is no printing or posting involved.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Traditional advertising&gt; online advertising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Print, radio and television advertising requires usually requires a large investment for creation.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Online advertising carries- low risk – it can controlled, changed, retracted and modified at any time.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6200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705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Traditional PR &gt; Web PR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ookman Old Style" pitchFamily="18" charset="0"/>
              </a:rPr>
              <a:t>Traditional PR usually happens behind closed door- individual complaints can be dealt with in private.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Bookman Old Style" pitchFamily="18" charset="0"/>
              </a:rPr>
              <a:t>On the web PR takes on different dimensions- because anyone can read what others are saying about your company &amp; product. If the message or product is bad, a substantial crisis can occur.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Word of Mouth &gt; Viral</a:t>
            </a:r>
          </a:p>
          <a:p>
            <a:r>
              <a:rPr lang="en-US" dirty="0" smtClean="0">
                <a:latin typeface="Bookman Old Style" pitchFamily="18" charset="0"/>
              </a:rPr>
              <a:t>Traditional Marketing relies heavily on word of mouth to spread slogans.</a:t>
            </a:r>
          </a:p>
          <a:p>
            <a:r>
              <a:rPr lang="en-US" dirty="0" smtClean="0">
                <a:latin typeface="Bookman Old Style" pitchFamily="18" charset="0"/>
              </a:rPr>
              <a:t>Online word of mouth has the tendency to spread </a:t>
            </a:r>
            <a:r>
              <a:rPr lang="en-US" dirty="0" err="1" smtClean="0">
                <a:latin typeface="Bookman Old Style" pitchFamily="18" charset="0"/>
              </a:rPr>
              <a:t>virally.If</a:t>
            </a:r>
            <a:r>
              <a:rPr lang="en-US" dirty="0" smtClean="0">
                <a:latin typeface="Bookman Old Style" pitchFamily="18" charset="0"/>
              </a:rPr>
              <a:t> every Facebook user has an average of 100 friends, then every profile is just two steps away from 1 million others.  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458200" cy="6553200"/>
          </a:xfrm>
        </p:spPr>
        <p:txBody>
          <a:bodyPr/>
          <a:lstStyle/>
          <a:p>
            <a:pPr marL="114300" indent="0">
              <a:buNone/>
            </a:pPr>
            <a:r>
              <a:rPr lang="en-US" sz="2400" b="1" dirty="0" smtClean="0">
                <a:latin typeface="Bookman Old Style" pitchFamily="18" charset="0"/>
              </a:rPr>
              <a:t>Who  a customer targeted in Online marketing?</a:t>
            </a:r>
          </a:p>
          <a:p>
            <a:pPr marL="114300" indent="0">
              <a:buNone/>
            </a:pPr>
            <a:r>
              <a:rPr lang="en-US" sz="2400" dirty="0" smtClean="0">
                <a:latin typeface="Bookman Old Style" pitchFamily="18" charset="0"/>
              </a:rPr>
              <a:t>The advertising network can also target based on the profiles of the users:</a:t>
            </a:r>
            <a:endParaRPr lang="en-US" dirty="0" smtClean="0">
              <a:latin typeface="Bookman Old Style" pitchFamily="18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Geo- Targeting: 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dirty="0">
                <a:latin typeface="Bookman Old Style" pitchFamily="18" charset="0"/>
              </a:rPr>
              <a:t>H</a:t>
            </a:r>
            <a:r>
              <a:rPr lang="en-US" dirty="0" smtClean="0">
                <a:latin typeface="Bookman Old Style" pitchFamily="18" charset="0"/>
              </a:rPr>
              <a:t>as the ability to target markets by country, province or city, and can even to something as specific as their IP address.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Network / Browser Type: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dirty="0">
                <a:latin typeface="Bookman Old Style" pitchFamily="18" charset="0"/>
              </a:rPr>
              <a:t>M</a:t>
            </a:r>
            <a:r>
              <a:rPr lang="en-US" dirty="0" smtClean="0">
                <a:latin typeface="Bookman Old Style" pitchFamily="18" charset="0"/>
              </a:rPr>
              <a:t>arkets can further be targeted  via networks or browser such as Firefox, Internet Explorer, and Safari.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92D050"/>
                </a:solidFill>
                <a:latin typeface="Bookman Old Style" pitchFamily="18" charset="0"/>
              </a:rPr>
              <a:t>Connection Type: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92D050"/>
                </a:solidFill>
                <a:latin typeface="Bookman Old Style" pitchFamily="18" charset="0"/>
              </a:rPr>
              <a:t> </a:t>
            </a:r>
            <a:r>
              <a:rPr lang="en-US" dirty="0">
                <a:latin typeface="Bookman Old Style" pitchFamily="18" charset="0"/>
              </a:rPr>
              <a:t>U</a:t>
            </a:r>
            <a:r>
              <a:rPr lang="en-US" dirty="0" smtClean="0">
                <a:latin typeface="Bookman Old Style" pitchFamily="18" charset="0"/>
              </a:rPr>
              <a:t>sers can segmented and targeted according to their internet connection </a:t>
            </a:r>
            <a:r>
              <a:rPr lang="en-US" dirty="0" err="1" smtClean="0">
                <a:latin typeface="Bookman Old Style" pitchFamily="18" charset="0"/>
              </a:rPr>
              <a:t>e.g</a:t>
            </a:r>
            <a:r>
              <a:rPr lang="en-US" dirty="0" smtClean="0">
                <a:latin typeface="Bookman Old Style" pitchFamily="18" charset="0"/>
              </a:rPr>
              <a:t> broadband or dial up connections.</a:t>
            </a:r>
          </a:p>
          <a:p>
            <a:pPr marL="11430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Day and Time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Bookman Old Style" pitchFamily="18" charset="0"/>
              </a:rPr>
              <a:t>Advertisers can choose the time of day of the week when their adverts are shown.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6200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382000" cy="64770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olidFill>
                  <a:srgbClr val="00B0F0"/>
                </a:solidFill>
                <a:latin typeface="Bookman Old Style" pitchFamily="18" charset="0"/>
              </a:rPr>
              <a:t>Social Serving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Bookman Old Style" pitchFamily="18" charset="0"/>
              </a:rPr>
              <a:t>Online marketers gather personal data about users and then serve each user with targeted and relevant advertising.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Bookman Old Style" pitchFamily="18" charset="0"/>
              </a:rPr>
              <a:t>For example . Facebook will allow advertises to select specific characteristics of users.</a:t>
            </a:r>
          </a:p>
          <a:p>
            <a:pPr marL="114300" indent="0">
              <a:buNone/>
            </a:pPr>
            <a:r>
              <a:rPr lang="en-US" dirty="0" err="1" smtClean="0">
                <a:solidFill>
                  <a:srgbClr val="00B050"/>
                </a:solidFill>
                <a:latin typeface="Bookman Old Style" pitchFamily="18" charset="0"/>
              </a:rPr>
              <a:t>Behavioural</a:t>
            </a: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 Targeting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en-US" dirty="0">
                <a:latin typeface="Bookman Old Style" pitchFamily="18" charset="0"/>
              </a:rPr>
              <a:t>T</a:t>
            </a:r>
            <a:r>
              <a:rPr lang="en-US" dirty="0" smtClean="0">
                <a:latin typeface="Bookman Old Style" pitchFamily="18" charset="0"/>
              </a:rPr>
              <a:t>he advertising network uses the profiles of a user (built up over previous web sites visited</a:t>
            </a:r>
            <a:r>
              <a:rPr lang="en-US" dirty="0" smtClean="0">
                <a:latin typeface="Bookman Old Style" pitchFamily="18" charset="0"/>
              </a:rPr>
              <a:t>).</a:t>
            </a:r>
            <a:endParaRPr lang="en-US" b="1" dirty="0" smtClean="0">
              <a:latin typeface="Bookman Old Style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latin typeface="Bookman Old Style" pitchFamily="18" charset="0"/>
              </a:rPr>
              <a:t>Objectives of Online Marketing:</a:t>
            </a:r>
          </a:p>
          <a:p>
            <a:pPr marL="571500" indent="-457200"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Building Brand awareness</a:t>
            </a:r>
          </a:p>
          <a:p>
            <a:pPr marL="571500" indent="-457200"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Creating consumer demand</a:t>
            </a:r>
          </a:p>
          <a:p>
            <a:pPr marL="571500" indent="-457200"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Informing customers of the advertiser’s ability to satisfy the demand</a:t>
            </a:r>
          </a:p>
          <a:p>
            <a:pPr marL="571500" indent="-457200">
              <a:buAutoNum type="arabicPeriod"/>
            </a:pP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Driving response and sales.</a:t>
            </a:r>
          </a:p>
          <a:p>
            <a:pPr marL="571500" indent="-457200">
              <a:buAutoNum type="arabicPeriod"/>
            </a:pP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71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6200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305800" cy="6629400"/>
          </a:xfrm>
        </p:spPr>
        <p:txBody>
          <a:bodyPr>
            <a:normAutofit/>
          </a:bodyPr>
          <a:lstStyle/>
          <a:p>
            <a:pPr marL="571500" indent="-4572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Building </a:t>
            </a:r>
            <a:r>
              <a:rPr lang="en-US" sz="2400" dirty="0">
                <a:solidFill>
                  <a:srgbClr val="FF0000"/>
                </a:solidFill>
                <a:latin typeface="Bookman Old Style" pitchFamily="18" charset="0"/>
              </a:rPr>
              <a:t>Brand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awareness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Making people aware of a brand or product is an important long- term goal of Online Marketer.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The better known a brand is the more business they can do.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Online, creative advertising or banner advertising, making it an ideal channel for promoting brand. </a:t>
            </a:r>
            <a:endParaRPr lang="en-US" sz="2400" dirty="0">
              <a:latin typeface="Bookman Old Style" pitchFamily="18" charset="0"/>
            </a:endParaRPr>
          </a:p>
          <a:p>
            <a:pPr marL="114300" indent="0">
              <a:buNone/>
            </a:pP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2. Creating </a:t>
            </a:r>
            <a:r>
              <a:rPr lang="en-US" sz="2400" dirty="0">
                <a:solidFill>
                  <a:srgbClr val="7030A0"/>
                </a:solidFill>
                <a:latin typeface="Bookman Old Style" pitchFamily="18" charset="0"/>
              </a:rPr>
              <a:t>consumer </a:t>
            </a: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demand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Online marketer needs to convince consumers about what they should want and why they should want.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C00000"/>
                </a:solidFill>
                <a:latin typeface="Bookman Old Style" pitchFamily="18" charset="0"/>
              </a:rPr>
              <a:t>3. Satisfying consumer demand</a:t>
            </a:r>
            <a:endParaRPr lang="en-US" sz="2400" dirty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Online marketer to show the consumer how their particular brand or product will best meet the need.</a:t>
            </a:r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1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81000" y="228600"/>
            <a:ext cx="76962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458200" cy="6629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>
                <a:latin typeface="Bookman Old Style" pitchFamily="18" charset="0"/>
              </a:rPr>
              <a:t>4.</a:t>
            </a:r>
            <a:r>
              <a:rPr lang="en-US" sz="2400" dirty="0">
                <a:solidFill>
                  <a:srgbClr val="00B050"/>
                </a:solidFill>
                <a:latin typeface="Bookman Old Style" pitchFamily="18" charset="0"/>
              </a:rPr>
              <a:t> Driving response and sales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All forms of online marketing needs to drive traffic and sales in the long term.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Online advertising can turn the potential customer into an actual customer right there and then.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Because of the commercial nature of the internet, online activities are highly </a:t>
            </a:r>
            <a:r>
              <a:rPr lang="en-US" sz="2400" dirty="0" err="1" smtClean="0">
                <a:latin typeface="Bookman Old Style" pitchFamily="18" charset="0"/>
              </a:rPr>
              <a:t>trackable</a:t>
            </a:r>
            <a:r>
              <a:rPr lang="en-US" sz="2400" dirty="0" smtClean="0">
                <a:latin typeface="Bookman Old Style" pitchFamily="18" charset="0"/>
              </a:rPr>
              <a:t> and measurable.</a:t>
            </a:r>
            <a:endParaRPr lang="en-US" sz="2400" dirty="0">
              <a:latin typeface="Bookman Old Style" pitchFamily="18" charset="0"/>
            </a:endParaRPr>
          </a:p>
          <a:p>
            <a:pPr marL="114300" indent="0">
              <a:buNone/>
            </a:pPr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55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259</TotalTime>
  <Words>912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Hardcover</vt:lpstr>
      <vt:lpstr>Adjacency</vt:lpstr>
      <vt:lpstr>Office Theme</vt:lpstr>
      <vt:lpstr>What is E- marketing?</vt:lpstr>
      <vt:lpstr>|</vt:lpstr>
      <vt:lpstr>Why we need to be online?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E- marketing?</dc:title>
  <dc:creator>B</dc:creator>
  <cp:lastModifiedBy>B</cp:lastModifiedBy>
  <cp:revision>25</cp:revision>
  <dcterms:created xsi:type="dcterms:W3CDTF">2006-08-16T00:00:00Z</dcterms:created>
  <dcterms:modified xsi:type="dcterms:W3CDTF">2015-11-28T03:36:28Z</dcterms:modified>
</cp:coreProperties>
</file>